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6"/>
  </p:notesMasterIdLst>
  <p:sldIdLst>
    <p:sldId id="307" r:id="rId2"/>
    <p:sldId id="259" r:id="rId3"/>
    <p:sldId id="271" r:id="rId4"/>
    <p:sldId id="308" r:id="rId5"/>
    <p:sldId id="310" r:id="rId6"/>
    <p:sldId id="309" r:id="rId7"/>
    <p:sldId id="302" r:id="rId8"/>
    <p:sldId id="260" r:id="rId9"/>
    <p:sldId id="311" r:id="rId10"/>
    <p:sldId id="312" r:id="rId11"/>
    <p:sldId id="313" r:id="rId12"/>
    <p:sldId id="303" r:id="rId13"/>
    <p:sldId id="269" r:id="rId14"/>
    <p:sldId id="273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7" autoAdjust="0"/>
    <p:restoredTop sz="87361" autoAdjust="0"/>
  </p:normalViewPr>
  <p:slideViewPr>
    <p:cSldViewPr snapToGrid="0" showGuides="1">
      <p:cViewPr varScale="1">
        <p:scale>
          <a:sx n="80" d="100"/>
          <a:sy n="80" d="100"/>
        </p:scale>
        <p:origin x="714" y="60"/>
      </p:cViewPr>
      <p:guideLst>
        <p:guide orient="horz" pos="2136"/>
        <p:guide pos="3817"/>
      </p:guideLst>
    </p:cSldViewPr>
  </p:slideViewPr>
  <p:outlineViewPr>
    <p:cViewPr>
      <p:scale>
        <a:sx n="33" d="100"/>
        <a:sy n="33" d="100"/>
      </p:scale>
      <p:origin x="0" y="-153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625216-DA91-4BF9-9B2F-C12DA8FC2EEE}" type="datetimeFigureOut">
              <a:rPr lang="en-US" smtClean="0"/>
              <a:t>6/4/2019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BD532-8DD0-4EA2-8A01-4E78B9DBC2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969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封面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918278" y="2628107"/>
            <a:ext cx="6355444" cy="800893"/>
          </a:xfrm>
        </p:spPr>
        <p:txBody>
          <a:bodyPr anchor="ctr">
            <a:noAutofit/>
          </a:bodyPr>
          <a:lstStyle>
            <a:lvl1pPr algn="l">
              <a:defRPr sz="7200" b="1" spc="4000" baseline="0">
                <a:solidFill>
                  <a:schemeClr val="bg1"/>
                </a:solidFill>
                <a:effectLst>
                  <a:outerShdw blurRad="127000" dist="635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7272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封面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ctr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占位符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>
          <a:xfrm>
            <a:off x="-1" y="0"/>
            <a:ext cx="6813176" cy="6858000"/>
          </a:xfrm>
          <a:prstGeom prst="rect">
            <a:avLst/>
          </a:prstGeom>
        </p:spPr>
      </p:pic>
      <p:sp>
        <p:nvSpPr>
          <p:cNvPr id="16" name="圆角矩形 15"/>
          <p:cNvSpPr/>
          <p:nvPr userDrawn="1"/>
        </p:nvSpPr>
        <p:spPr>
          <a:xfrm>
            <a:off x="-1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流程图: 手动输入 16"/>
          <p:cNvSpPr/>
          <p:nvPr userDrawn="1"/>
        </p:nvSpPr>
        <p:spPr>
          <a:xfrm rot="16200000" flipH="1">
            <a:off x="5201023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20" name="直接连接符 19"/>
          <p:cNvCxnSpPr/>
          <p:nvPr userDrawn="1"/>
        </p:nvCxnSpPr>
        <p:spPr>
          <a:xfrm>
            <a:off x="-1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 userDrawn="1"/>
        </p:nvCxnSpPr>
        <p:spPr>
          <a:xfrm>
            <a:off x="-1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77" y="2977130"/>
            <a:ext cx="5777379" cy="896369"/>
          </a:xfrm>
        </p:spPr>
        <p:txBody>
          <a:bodyPr anchor="ctr"/>
          <a:lstStyle>
            <a:lvl1pPr algn="r">
              <a:defRPr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0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21" name="矩形 20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 userDrawn="1"/>
        </p:nvSpPr>
        <p:spPr>
          <a:xfrm>
            <a:off x="8579204" y="1143000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30515"/>
            <a:ext cx="10515600" cy="4746448"/>
          </a:xfr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副标题 2"/>
          <p:cNvSpPr>
            <a:spLocks noGrp="1"/>
          </p:cNvSpPr>
          <p:nvPr>
            <p:ph type="subTitle" idx="13"/>
          </p:nvPr>
        </p:nvSpPr>
        <p:spPr>
          <a:xfrm>
            <a:off x="1095823" y="767504"/>
            <a:ext cx="10257975" cy="506411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65089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结尾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8579204" y="3196263"/>
            <a:ext cx="4572000" cy="4572000"/>
          </a:xfrm>
          <a:prstGeom prst="rect">
            <a:avLst/>
          </a:prstGeom>
          <a:blipFill dpi="0" rotWithShape="1">
            <a:blip r:embed="rId2" cstate="print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/>
                </a:solidFill>
              </a:defRPr>
            </a:lvl1pPr>
          </a:lstStyle>
          <a:p>
            <a:fld id="{5CF5056B-7107-48DA-97E1-2E9CF9C31E49}" type="datetime1">
              <a:rPr lang="en-US" altLang="zh-CN" smtClean="0"/>
              <a:pPr/>
              <a:t>6/4/2019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复旦大学计算机科学技术学院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7" r:id="rId2"/>
    <p:sldLayoutId id="2147483649" r:id="rId3"/>
    <p:sldLayoutId id="2147483651" r:id="rId4"/>
    <p:sldLayoutId id="2147483654" r:id="rId5"/>
    <p:sldLayoutId id="2147483666" r:id="rId6"/>
    <p:sldLayoutId id="2147483656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saturation sat="1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anchor="ctr">
            <a:normAutofit lnSpcReduction="10000"/>
          </a:bodyPr>
          <a:lstStyle/>
          <a:p>
            <a:r>
              <a:rPr lang="en-US" altLang="zh-CN" dirty="0" smtClean="0"/>
              <a:t>2019.06.05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34487" y="5522680"/>
            <a:ext cx="2784963" cy="120032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姓名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zh-CN" altLang="en-US" dirty="0">
                <a:solidFill>
                  <a:schemeClr val="bg1"/>
                </a:solidFill>
              </a:rPr>
              <a:t>罗辉</a:t>
            </a:r>
            <a:r>
              <a:rPr lang="zh-CN" altLang="en-US" dirty="0" smtClean="0">
                <a:solidFill>
                  <a:schemeClr val="bg1"/>
                </a:solidFill>
              </a:rPr>
              <a:t>翔 </a:t>
            </a: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dirty="0">
                <a:solidFill>
                  <a:schemeClr val="bg1"/>
                </a:solidFill>
              </a:rPr>
              <a:t>学号：</a:t>
            </a:r>
            <a:r>
              <a:rPr lang="en-US" altLang="zh-CN" dirty="0" smtClean="0">
                <a:solidFill>
                  <a:schemeClr val="bg1"/>
                </a:solidFill>
              </a:rPr>
              <a:t>15307130012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1567039" y="2124170"/>
            <a:ext cx="9357635" cy="800893"/>
          </a:xfrm>
        </p:spPr>
        <p:txBody>
          <a:bodyPr/>
          <a:lstStyle/>
          <a:p>
            <a:r>
              <a:rPr lang="zh-CN" altLang="en-US" dirty="0"/>
              <a:t>探究</a:t>
            </a:r>
            <a:r>
              <a:rPr lang="en-US" altLang="zh-CN" dirty="0" smtClean="0"/>
              <a:t>attentive GAN</a:t>
            </a:r>
            <a:r>
              <a:rPr lang="zh-CN" altLang="en-US" dirty="0" smtClean="0"/>
              <a:t>的掩</a:t>
            </a:r>
            <a:r>
              <a:rPr lang="zh-CN" altLang="en-US" dirty="0"/>
              <a:t>膜</a:t>
            </a:r>
            <a:r>
              <a:rPr lang="zh-CN" altLang="en-US" dirty="0" smtClean="0"/>
              <a:t>矩阵和自编码器损失函数的实验</a:t>
            </a:r>
            <a:r>
              <a:rPr lang="en-US" altLang="zh-CN" dirty="0"/>
              <a:t/>
            </a:r>
            <a:br>
              <a:rPr lang="en-US" altLang="zh-CN" dirty="0"/>
            </a:b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1251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Quantitative result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70752796-3A99-45AF-9953-DB435CC668EB}"/>
              </a:ext>
            </a:extLst>
          </p:cNvPr>
          <p:cNvSpPr txBox="1"/>
          <p:nvPr/>
        </p:nvSpPr>
        <p:spPr>
          <a:xfrm>
            <a:off x="1432507" y="3410992"/>
            <a:ext cx="46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PSNR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（峰值信噪比）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9500" y="3251686"/>
            <a:ext cx="2990850" cy="10572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70752796-3A99-45AF-9953-DB435CC668EB}"/>
              </a:ext>
            </a:extLst>
          </p:cNvPr>
          <p:cNvSpPr txBox="1"/>
          <p:nvPr/>
        </p:nvSpPr>
        <p:spPr>
          <a:xfrm>
            <a:off x="1432506" y="4638870"/>
            <a:ext cx="46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SSIM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（结构相似度）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637" y="4638870"/>
            <a:ext cx="3076575" cy="5429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639" y="5526077"/>
            <a:ext cx="4314825" cy="6858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70752796-3A99-45AF-9953-DB435CC668EB}"/>
              </a:ext>
            </a:extLst>
          </p:cNvPr>
          <p:cNvSpPr txBox="1"/>
          <p:nvPr/>
        </p:nvSpPr>
        <p:spPr>
          <a:xfrm>
            <a:off x="1432507" y="5684311"/>
            <a:ext cx="46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NIQE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（图像自然度）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094" y="854090"/>
            <a:ext cx="9803980" cy="22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096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Qualitative result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8" y="986400"/>
            <a:ext cx="3084918" cy="205661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468" y="4060074"/>
            <a:ext cx="3084918" cy="2056612"/>
          </a:xfrm>
          <a:prstGeom prst="rect">
            <a:avLst/>
          </a:prstGeom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4468109" y="3113246"/>
            <a:ext cx="1800343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0" dirty="0" smtClean="0"/>
              <a:t>Torch</a:t>
            </a:r>
            <a:r>
              <a:rPr lang="zh-CN" altLang="en-US" sz="1800" b="0" dirty="0" smtClean="0"/>
              <a:t>版效果</a:t>
            </a:r>
            <a:endParaRPr lang="zh-CN" altLang="en-US" sz="1800" b="0" dirty="0"/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679374" y="5943600"/>
            <a:ext cx="149834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dirty="0"/>
              <a:t>带雨滴</a:t>
            </a:r>
            <a:r>
              <a:rPr lang="zh-CN" altLang="en-US" sz="1800" b="0" dirty="0" smtClean="0"/>
              <a:t>图像</a:t>
            </a:r>
            <a:endParaRPr lang="zh-CN" altLang="en-US" sz="1800" b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10" y="986400"/>
            <a:ext cx="3003940" cy="20026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023" y="4060074"/>
            <a:ext cx="2642114" cy="1981586"/>
          </a:xfrm>
          <a:prstGeom prst="rect">
            <a:avLst/>
          </a:prstGeom>
        </p:spPr>
      </p:pic>
      <p:sp>
        <p:nvSpPr>
          <p:cNvPr id="11" name="标题 3"/>
          <p:cNvSpPr txBox="1">
            <a:spLocks/>
          </p:cNvSpPr>
          <p:nvPr/>
        </p:nvSpPr>
        <p:spPr>
          <a:xfrm>
            <a:off x="4649023" y="5943600"/>
            <a:ext cx="1908188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0" dirty="0" smtClean="0"/>
              <a:t>TF</a:t>
            </a:r>
            <a:r>
              <a:rPr lang="zh-CN" altLang="en-US" sz="1800" b="0" dirty="0" smtClean="0"/>
              <a:t>原版结果</a:t>
            </a:r>
            <a:endParaRPr lang="zh-CN" altLang="en-US" sz="1800" b="0" dirty="0"/>
          </a:p>
        </p:txBody>
      </p:sp>
      <p:sp>
        <p:nvSpPr>
          <p:cNvPr id="12" name="标题 3"/>
          <p:cNvSpPr txBox="1">
            <a:spLocks/>
          </p:cNvSpPr>
          <p:nvPr/>
        </p:nvSpPr>
        <p:spPr>
          <a:xfrm>
            <a:off x="715469" y="3043012"/>
            <a:ext cx="1113332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1800" b="0" dirty="0" smtClean="0"/>
              <a:t>清晰图像</a:t>
            </a:r>
            <a:endParaRPr lang="zh-CN" altLang="en-US" sz="1800" b="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36" y="960604"/>
            <a:ext cx="2617800" cy="1963350"/>
          </a:xfrm>
          <a:prstGeom prst="rect">
            <a:avLst/>
          </a:prstGeom>
        </p:spPr>
      </p:pic>
      <p:sp>
        <p:nvSpPr>
          <p:cNvPr id="16" name="标题 3"/>
          <p:cNvSpPr txBox="1">
            <a:spLocks/>
          </p:cNvSpPr>
          <p:nvPr/>
        </p:nvSpPr>
        <p:spPr>
          <a:xfrm>
            <a:off x="8267115" y="3043012"/>
            <a:ext cx="3331327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0" dirty="0" smtClean="0"/>
              <a:t>TF</a:t>
            </a:r>
            <a:r>
              <a:rPr lang="zh-CN" altLang="en-US" sz="1800" b="0" dirty="0" smtClean="0"/>
              <a:t>（</a:t>
            </a:r>
            <a:r>
              <a:rPr lang="en-US" altLang="zh-CN" sz="1800" b="0" dirty="0" smtClean="0"/>
              <a:t>smooth-mask</a:t>
            </a:r>
            <a:r>
              <a:rPr lang="zh-CN" altLang="en-US" sz="1800" b="0" dirty="0" smtClean="0"/>
              <a:t>）版效果</a:t>
            </a:r>
            <a:endParaRPr lang="zh-CN" altLang="en-US" sz="1800" b="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6536" y="4027646"/>
            <a:ext cx="2617800" cy="1963350"/>
          </a:xfrm>
          <a:prstGeom prst="rect">
            <a:avLst/>
          </a:prstGeom>
        </p:spPr>
      </p:pic>
      <p:sp>
        <p:nvSpPr>
          <p:cNvPr id="19" name="标题 3"/>
          <p:cNvSpPr txBox="1">
            <a:spLocks/>
          </p:cNvSpPr>
          <p:nvPr/>
        </p:nvSpPr>
        <p:spPr>
          <a:xfrm>
            <a:off x="8267114" y="6000133"/>
            <a:ext cx="2922254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1800" b="0" dirty="0" smtClean="0"/>
              <a:t>TF</a:t>
            </a:r>
            <a:r>
              <a:rPr lang="zh-CN" altLang="en-US" sz="1800" b="0" dirty="0" smtClean="0"/>
              <a:t>（</a:t>
            </a:r>
            <a:r>
              <a:rPr lang="en-US" altLang="zh-CN" sz="1800" b="0" dirty="0" err="1" smtClean="0"/>
              <a:t>ssim</a:t>
            </a:r>
            <a:r>
              <a:rPr lang="en-US" altLang="zh-CN" sz="1800" b="0" dirty="0" smtClean="0"/>
              <a:t>-loss</a:t>
            </a:r>
            <a:r>
              <a:rPr lang="zh-CN" altLang="en-US" sz="1800" b="0" dirty="0" smtClean="0"/>
              <a:t>）版结果</a:t>
            </a:r>
            <a:endParaRPr lang="zh-CN" altLang="en-US" sz="1800" b="0" dirty="0"/>
          </a:p>
        </p:txBody>
      </p:sp>
    </p:spTree>
    <p:extLst>
      <p:ext uri="{BB962C8B-B14F-4D97-AF65-F5344CB8AC3E}">
        <p14:creationId xmlns:p14="http://schemas.microsoft.com/office/powerpoint/2010/main" val="241731218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Analysis &amp; Conclusion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Analysis &amp; Conclusion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70752796-3A99-45AF-9953-DB435CC668EB}"/>
              </a:ext>
            </a:extLst>
          </p:cNvPr>
          <p:cNvSpPr txBox="1"/>
          <p:nvPr/>
        </p:nvSpPr>
        <p:spPr>
          <a:xfrm>
            <a:off x="1307432" y="1817815"/>
            <a:ext cx="55746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平滑的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Mask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矩阵可能更有助于网络获取被雨滴遮挡部分背景的信息。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2.SSIM_LOSS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带有较强的目的性，所以可能会取得较好的性能。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我认为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attentive GAN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的的工作是很有启发性的，它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GAN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网络用于图像去雨滴的任务，映入了视觉领域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经典的注意力机制，同时创造性地用循环网络结构来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建模获取注意力映射图的过程。当站在这样的“巨人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肩膀”上时，我们才能看得更长远，做出更有效果和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价值的工作。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17839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632416" y="1463621"/>
            <a:ext cx="5000176" cy="900000"/>
            <a:chOff x="1095824" y="2120331"/>
            <a:chExt cx="5000176" cy="900000"/>
          </a:xfrm>
        </p:grpSpPr>
        <p:sp>
          <p:nvSpPr>
            <p:cNvPr id="8" name="任意多边形 7"/>
            <p:cNvSpPr/>
            <p:nvPr/>
          </p:nvSpPr>
          <p:spPr>
            <a:xfrm>
              <a:off x="1095824" y="212033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42583" y="2120331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Backbone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2142583" y="2489663"/>
              <a:ext cx="39534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网络主干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2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2632416" y="2829954"/>
            <a:ext cx="5000176" cy="900000"/>
            <a:chOff x="6096000" y="2115593"/>
            <a:chExt cx="5000176" cy="900000"/>
          </a:xfrm>
        </p:grpSpPr>
        <p:sp>
          <p:nvSpPr>
            <p:cNvPr id="25" name="任意多边形 24"/>
            <p:cNvSpPr/>
            <p:nvPr/>
          </p:nvSpPr>
          <p:spPr>
            <a:xfrm>
              <a:off x="6096000" y="2115593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142759" y="2115593"/>
              <a:ext cx="2692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Experiments &amp; Result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7142759" y="2484925"/>
              <a:ext cx="39534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实验结果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632416" y="4196287"/>
            <a:ext cx="5000176" cy="900000"/>
            <a:chOff x="1095824" y="4388401"/>
            <a:chExt cx="5000176" cy="900000"/>
          </a:xfrm>
        </p:grpSpPr>
        <p:sp>
          <p:nvSpPr>
            <p:cNvPr id="28" name="任意多边形 27"/>
            <p:cNvSpPr/>
            <p:nvPr/>
          </p:nvSpPr>
          <p:spPr>
            <a:xfrm>
              <a:off x="1095824" y="4388401"/>
              <a:ext cx="1046759" cy="900000"/>
            </a:xfrm>
            <a:custGeom>
              <a:avLst/>
              <a:gdLst>
                <a:gd name="connsiteX0" fmla="*/ 0 w 1046759"/>
                <a:gd name="connsiteY0" fmla="*/ 0 h 900000"/>
                <a:gd name="connsiteX1" fmla="*/ 900000 w 1046759"/>
                <a:gd name="connsiteY1" fmla="*/ 0 h 900000"/>
                <a:gd name="connsiteX2" fmla="*/ 900000 w 1046759"/>
                <a:gd name="connsiteY2" fmla="*/ 303241 h 900000"/>
                <a:gd name="connsiteX3" fmla="*/ 1046759 w 1046759"/>
                <a:gd name="connsiteY3" fmla="*/ 450000 h 900000"/>
                <a:gd name="connsiteX4" fmla="*/ 900000 w 1046759"/>
                <a:gd name="connsiteY4" fmla="*/ 596759 h 900000"/>
                <a:gd name="connsiteX5" fmla="*/ 900000 w 1046759"/>
                <a:gd name="connsiteY5" fmla="*/ 900000 h 900000"/>
                <a:gd name="connsiteX6" fmla="*/ 0 w 1046759"/>
                <a:gd name="connsiteY6" fmla="*/ 900000 h 9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6759" h="900000">
                  <a:moveTo>
                    <a:pt x="0" y="0"/>
                  </a:moveTo>
                  <a:lnTo>
                    <a:pt x="900000" y="0"/>
                  </a:lnTo>
                  <a:lnTo>
                    <a:pt x="900000" y="303241"/>
                  </a:lnTo>
                  <a:lnTo>
                    <a:pt x="1046759" y="450000"/>
                  </a:lnTo>
                  <a:lnTo>
                    <a:pt x="900000" y="596759"/>
                  </a:lnTo>
                  <a:lnTo>
                    <a:pt x="900000" y="900000"/>
                  </a:lnTo>
                  <a:lnTo>
                    <a:pt x="0" y="900000"/>
                  </a:lnTo>
                  <a:close/>
                </a:path>
              </a:pathLst>
            </a:custGeom>
            <a:solidFill>
              <a:srgbClr val="0171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i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4000" i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42583" y="4388401"/>
              <a:ext cx="29899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Analysis and Conclusion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142583" y="4757733"/>
              <a:ext cx="395341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分析总结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 smtClean="0"/>
              <a:t>Backbone 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589" y="4771273"/>
            <a:ext cx="4200525" cy="828675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10128" y="681600"/>
            <a:ext cx="5143696" cy="5471977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为何用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GAN?</a:t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如何用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GAN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生成网络怎么设计？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怎么算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M(ask)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5.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怎么让网络学习生成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”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attention map?</a:t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6.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怎么获取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7.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获取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的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</a:b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每一步用什么网络？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0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1" y="817123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151219" y="100315"/>
            <a:ext cx="102579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Design of attentive-recurrent network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3"/>
              <p:cNvSpPr txBox="1">
                <a:spLocks/>
              </p:cNvSpPr>
              <p:nvPr/>
            </p:nvSpPr>
            <p:spPr>
              <a:xfrm>
                <a:off x="6606589" y="817123"/>
                <a:ext cx="5490110" cy="54996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lnSpcReduction="10000"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1.GAN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在</a:t>
                </a:r>
                <a:r>
                  <a:rPr lang="en-US" altLang="zh-CN" sz="2000" b="0" dirty="0" err="1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inpainting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等任务中获得了成功；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GAN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可以建模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image-to-image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的任务。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/>
                </a:r>
                <a:b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2.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设计生成网络生成去雨滴图像，设计判别网络判别生成的图像是否失真。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3.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首先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建模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带雨滴图像：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𝐼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1−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⊙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𝐵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+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𝑅</m:t>
                    </m:r>
                  </m:oMath>
                </a14:m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</a:t>
                </a:r>
              </a:p>
              <a:p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我们的目的是从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I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得到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B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。因此要求出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矩阵。知道了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矩阵，才知道哪些部分是受到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R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影响的。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4.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二值矩阵：用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clean image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与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raindrop image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做差，在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RGB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通道上差值之和超过阈值（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30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）位置置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1.</a:t>
                </a:r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5.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网络需要学习如何生成带雨滴图像对应的“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M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”，注意力映射图。联想视觉注意力分层的机制，将其建模为多步获取的过程。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6.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用神经网络获取。首先</a:t>
                </a:r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设计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一个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loss </a:t>
                </a:r>
                <a:r>
                  <a:rPr lang="en-US" altLang="zh-CN" sz="2000" b="0" dirty="0" err="1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func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：需要融合之前各步的注意力图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  <a:sym typeface="Wingdings" panose="05000000000000000000" pitchFamily="2" charset="2"/>
                  </a:rPr>
                  <a:t>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/>
                </a:r>
                <a:b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“融合”“多步”提示我们用循环网络结构。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7.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残差模块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+LSTM+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卷积层。</a:t>
                </a:r>
                <a:endParaRPr lang="zh-CN" altLang="en-US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标题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6589" y="817123"/>
                <a:ext cx="5490110" cy="5499633"/>
              </a:xfrm>
              <a:prstGeom prst="rect">
                <a:avLst/>
              </a:prstGeom>
              <a:blipFill rotWithShape="0">
                <a:blip r:embed="rId3"/>
                <a:stretch>
                  <a:fillRect l="-1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12735" y="1291200"/>
            <a:ext cx="2167472" cy="436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5726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225545" y="2906125"/>
            <a:ext cx="5143696" cy="5471977"/>
          </a:xfrm>
        </p:spPr>
        <p:txBody>
          <a:bodyPr>
            <a:normAutofit/>
          </a:bodyPr>
          <a:lstStyle/>
          <a:p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8.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有了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，怎么生成去雨滴的图像？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9.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用什么生成模型？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10.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怎么设计自编码器？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11.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如何让生成的图像保持清晰？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0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1" y="817123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标题 3"/>
          <p:cNvSpPr txBox="1">
            <a:spLocks/>
          </p:cNvSpPr>
          <p:nvPr/>
        </p:nvSpPr>
        <p:spPr>
          <a:xfrm>
            <a:off x="1173266" y="72000"/>
            <a:ext cx="10257975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Design of auto-encoder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标题 3"/>
              <p:cNvSpPr txBox="1">
                <a:spLocks/>
              </p:cNvSpPr>
              <p:nvPr/>
            </p:nvSpPr>
            <p:spPr>
              <a:xfrm>
                <a:off x="6548145" y="-263609"/>
                <a:ext cx="5490110" cy="5499633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kern="1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j-cs"/>
                  </a:defRPr>
                </a:lvl1pPr>
              </a:lstStyle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8.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与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raindrop image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串联后输入一个生成模型。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/>
                </a:r>
                <a:b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</a:b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9.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自编码器，简单管用！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10.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先</a:t>
                </a:r>
                <a14:m>
                  <m:oMath xmlns:m="http://schemas.openxmlformats.org/officeDocument/2006/math">
                    <m:r>
                      <a:rPr lang="zh-CN" altLang="en-US" sz="20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考虑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𝑙𝑜𝑠𝑠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 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𝑓𝑢𝑛𝑐</m:t>
                    </m:r>
                    <m:r>
                      <a:rPr lang="zh-CN" altLang="en-US" sz="20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：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从</m:t>
                    </m:r>
                    <m:r>
                      <a:rPr lang="zh-CN" altLang="en-US" sz="2000" b="0" i="1" dirty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像素</m:t>
                    </m:r>
                  </m:oMath>
                </a14:m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级别到语义级别，结合多尺度的特征设计。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b="0" dirty="0">
                    <a:latin typeface="宋体" panose="02010600030101010101" pitchFamily="2" charset="-122"/>
                    <a:ea typeface="宋体" panose="02010600030101010101" pitchFamily="2" charset="-122"/>
                  </a:rPr>
                  <a:t>多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尺度：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𝑆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d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𝑇</m:t>
                            </m:r>
                          </m:e>
                        </m:d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𝑖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zh-CN" altLang="en-US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𝝀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𝑀𝑆𝐸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𝑇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宋体" panose="02010600030101010101" pitchFamily="2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)</m:t>
                        </m:r>
                      </m:e>
                    </m:nary>
                  </m:oMath>
                </a14:m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感知级别：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𝑝</m:t>
                        </m:r>
                      </m:sub>
                    </m:sSub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𝑂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𝑇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= 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𝐿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𝑀𝑆𝐸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𝑉𝐺𝐺</m:t>
                    </m:r>
                    <m:d>
                      <m:d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𝑂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𝑉𝐺𝐺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𝑇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))</m:t>
                    </m:r>
                  </m:oMath>
                </a14:m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11.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 仿照</a:t>
                </a:r>
                <a:r>
                  <a:rPr lang="en-US" altLang="zh-CN" sz="2000" b="0" dirty="0" err="1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ResNet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, FPN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：使用</a:t>
                </a:r>
                <a:r>
                  <a:rPr lang="en-US" altLang="zh-CN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skip connection</a:t>
                </a:r>
                <a:r>
                  <a:rPr lang="zh-CN" altLang="en-US" sz="2000" b="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。</a:t>
                </a:r>
                <a:endParaRPr lang="en-US" altLang="zh-CN" sz="2000" b="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endParaRPr lang="en-US" altLang="zh-CN" sz="2000" b="0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0" name="标题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45" y="-263609"/>
                <a:ext cx="5490110" cy="5499633"/>
              </a:xfrm>
              <a:prstGeom prst="rect">
                <a:avLst/>
              </a:prstGeom>
              <a:blipFill rotWithShape="0">
                <a:blip r:embed="rId2"/>
                <a:stretch>
                  <a:fillRect l="-1110" r="-16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965088"/>
            <a:ext cx="5095875" cy="25050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8100" y="4221567"/>
            <a:ext cx="54102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9343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Design of discriminator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38201" y="817123"/>
            <a:ext cx="71299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标题 3"/>
          <p:cNvSpPr txBox="1">
            <a:spLocks/>
          </p:cNvSpPr>
          <p:nvPr/>
        </p:nvSpPr>
        <p:spPr>
          <a:xfrm>
            <a:off x="1095824" y="2113"/>
            <a:ext cx="5143696" cy="5471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12.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如何判断图像是否失真？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13.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怎么找到被修改了的局部特征？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14.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怎么设计判别器？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15.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怎么设计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loss </a:t>
            </a:r>
            <a:r>
              <a:rPr lang="en-US" altLang="zh-CN" sz="2000" b="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func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？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0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6482434" y="817122"/>
            <a:ext cx="5143696" cy="54719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12.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（参考</a:t>
            </a:r>
            <a:r>
              <a:rPr lang="en-US" altLang="zh-CN" sz="2000" b="0" dirty="0" err="1" smtClean="0">
                <a:latin typeface="宋体" panose="02010600030101010101" pitchFamily="2" charset="-122"/>
                <a:ea typeface="宋体" panose="02010600030101010101" pitchFamily="2" charset="-122"/>
              </a:rPr>
              <a:t>inpainting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任务）看图像局部是否清晰、连贯；看图像整体是否符合认知。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13.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“复用”生成网络生成的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，用它来“引导”判别器：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 map*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表层特征。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14.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先用神经网络提取表层特征，并生成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；再将两者乘积输入网络做检测并输出结果。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15.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网络要获取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attention map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000" b="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2000" b="0" dirty="0">
                <a:latin typeface="宋体" panose="02010600030101010101" pitchFamily="2" charset="-122"/>
                <a:ea typeface="宋体" panose="02010600030101010101" pitchFamily="2" charset="-122"/>
              </a:rPr>
              <a:t>判别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器的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loss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/>
            </a:r>
            <a:b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</a:br>
            <a:endParaRPr lang="zh-CN" altLang="en-US" sz="20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279" y="4553158"/>
            <a:ext cx="4352925" cy="7334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2655" y="5584249"/>
            <a:ext cx="4943475" cy="70485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084" y="4034045"/>
            <a:ext cx="54673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58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 &amp; Results</a:t>
            </a:r>
            <a:endParaRPr 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Experiments 1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xmlns:a14="http://schemas.microsoft.com/office/drawing/2010/main" xmlns:mc="http://schemas.openxmlformats.org/markup-compatibility/2006" xmlns="" id="{70752796-3A99-45AF-9953-DB435CC668EB}"/>
              </a:ext>
            </a:extLst>
          </p:cNvPr>
          <p:cNvSpPr txBox="1"/>
          <p:nvPr/>
        </p:nvSpPr>
        <p:spPr>
          <a:xfrm>
            <a:off x="525379" y="1372647"/>
            <a:ext cx="46283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</a:rPr>
              <a:t>binary mask </a:t>
            </a:r>
            <a:r>
              <a:rPr lang="en-US" altLang="zh-CN" dirty="0" smtClean="0">
                <a:latin typeface="宋体" panose="02010600030101010101" pitchFamily="2" charset="-122"/>
                <a:ea typeface="宋体" panose="02010600030101010101" pitchFamily="2" charset="-122"/>
                <a:sym typeface="Wingdings" panose="05000000000000000000" pitchFamily="2" charset="2"/>
              </a:rPr>
              <a:t> smooth mask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79" y="2128226"/>
            <a:ext cx="6613356" cy="440890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1808" y="2259018"/>
            <a:ext cx="4870192" cy="3732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 smtClean="0"/>
              <a:t>Experiments 2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="" id="{70752796-3A99-45AF-9953-DB435CC668EB}"/>
                  </a:ext>
                </a:extLst>
              </p:cNvPr>
              <p:cNvSpPr txBox="1"/>
              <p:nvPr/>
            </p:nvSpPr>
            <p:spPr>
              <a:xfrm>
                <a:off x="525379" y="1372647"/>
                <a:ext cx="4628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Add SSIM-loss</a:t>
                </a:r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（受到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</a:rPr>
                          <m:t>2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  <a:ea typeface="宋体" panose="02010600030101010101" pitchFamily="2" charset="-122"/>
                      </a:rPr>
                      <m:t>𝑁𝑒𝑡</m:t>
                    </m:r>
                  </m:oMath>
                </a14:m>
                <a:r>
                  <a:rPr lang="zh-CN" altLang="en-US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启发）</a:t>
                </a:r>
                <a:endParaRPr lang="en-US" altLang="zh-CN" dirty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70752796-3A99-45AF-9953-DB435CC668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9" y="1372647"/>
                <a:ext cx="4628327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1054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379" y="2033023"/>
            <a:ext cx="4762500" cy="1314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32" y="3587650"/>
            <a:ext cx="1781175" cy="3619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632" y="4189777"/>
            <a:ext cx="5038725" cy="1085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4811" y="1254588"/>
            <a:ext cx="4181475" cy="13335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4811" y="2580848"/>
            <a:ext cx="5076825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46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1419</TotalTime>
  <Words>310</Words>
  <Application>Microsoft Office PowerPoint</Application>
  <PresentationFormat>宽屏</PresentationFormat>
  <Paragraphs>77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微軟正黑體</vt:lpstr>
      <vt:lpstr>等线</vt:lpstr>
      <vt:lpstr>宋体</vt:lpstr>
      <vt:lpstr>微软雅黑</vt:lpstr>
      <vt:lpstr>Arial</vt:lpstr>
      <vt:lpstr>Calibri</vt:lpstr>
      <vt:lpstr>Cambria Math</vt:lpstr>
      <vt:lpstr>Wingdings</vt:lpstr>
      <vt:lpstr>Office 主题</vt:lpstr>
      <vt:lpstr>探究attentive GAN的掩膜矩阵和自编码器损失函数的实验 </vt:lpstr>
      <vt:lpstr>目录</vt:lpstr>
      <vt:lpstr>Backbone </vt:lpstr>
      <vt:lpstr>1.为何用GAN?  2.如何用GAN？  3.生成网络怎么设计？  4.怎么算M(ask)？  5.怎么让网络学习生成 “M”attention map?  6.怎么获取attention map？  7.获取attention map的 每一步用什么网络？  </vt:lpstr>
      <vt:lpstr>8.有了attention map，怎么生成去雨滴的图像？  9.用什么生成模型？  10.怎么设计自编码器？  11.如何让生成的图像保持清晰？     </vt:lpstr>
      <vt:lpstr>Design of discriminator</vt:lpstr>
      <vt:lpstr>Experiments &amp; Results</vt:lpstr>
      <vt:lpstr>Experiments 1</vt:lpstr>
      <vt:lpstr>Experiments 2</vt:lpstr>
      <vt:lpstr>Quantitative result</vt:lpstr>
      <vt:lpstr>Qualitative result</vt:lpstr>
      <vt:lpstr>Analysis &amp; Conclusion</vt:lpstr>
      <vt:lpstr>Analysis &amp; Conclusion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tjqqdlgtmmdzcm@163.com</cp:lastModifiedBy>
  <cp:revision>361</cp:revision>
  <dcterms:created xsi:type="dcterms:W3CDTF">2014-04-01T11:22:20Z</dcterms:created>
  <dcterms:modified xsi:type="dcterms:W3CDTF">2019-06-04T02:47:36Z</dcterms:modified>
</cp:coreProperties>
</file>